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9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7" r:id="rId28"/>
    <p:sldId id="288" r:id="rId29"/>
    <p:sldId id="289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gL4ECClP7gXQEvalc1+elVuHq8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A4E897-EA73-47A1-8AB5-7918F643007C}">
  <a:tblStyle styleId="{24A4E897-EA73-47A1-8AB5-7918F643007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3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2" name="Google Shape;5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Google Shape;227;p13"/>
          <p:cNvGraphicFramePr/>
          <p:nvPr/>
        </p:nvGraphicFramePr>
        <p:xfrm>
          <a:off x="1396032" y="1402823"/>
          <a:ext cx="9399925" cy="5119125"/>
        </p:xfrm>
        <a:graphic>
          <a:graphicData uri="http://schemas.openxmlformats.org/drawingml/2006/table">
            <a:tbl>
              <a:tblPr firstRow="1" bandRow="1">
                <a:noFill/>
                <a:tableStyleId>{24A4E897-EA73-47A1-8AB5-7918F643007C}</a:tableStyleId>
              </a:tblPr>
              <a:tblGrid>
                <a:gridCol w="302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sz="25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sz="25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 sz="25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horror film</a:t>
                      </a:r>
                      <a:endParaRPr sz="2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/'hɒrə fɪlm/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 kinh dị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documentary</a:t>
                      </a:r>
                      <a:endParaRPr sz="2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/dɒkjuˈmentri/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 tài liệu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comedy</a:t>
                      </a:r>
                      <a:endParaRPr sz="2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/ˈkɒmədi/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 hài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fantasy</a:t>
                      </a:r>
                      <a:endParaRPr sz="2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/ˈfæntəsi /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 viễn tưởng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8" name="Google Shape;22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3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"/>
          <p:cNvSpPr txBox="1"/>
          <p:nvPr/>
        </p:nvSpPr>
        <p:spPr>
          <a:xfrm>
            <a:off x="1042458" y="1357587"/>
            <a:ext cx="33521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read.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5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5" name="Google Shape;25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5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7419" y="1860193"/>
            <a:ext cx="5597614" cy="4262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346" y="202705"/>
            <a:ext cx="11920654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n-lt"/>
              </a:rPr>
              <a:t>Mark:</a:t>
            </a:r>
            <a:r>
              <a:rPr lang="en-US" sz="2400" dirty="0">
                <a:latin typeface="+mn-lt"/>
              </a:rPr>
              <a:t> Let's go to the cinema tonight!</a:t>
            </a:r>
          </a:p>
          <a:p>
            <a:r>
              <a:rPr lang="en-US" sz="2400" b="1" dirty="0" err="1">
                <a:latin typeface="+mn-lt"/>
              </a:rPr>
              <a:t>Mi</a:t>
            </a:r>
            <a:r>
              <a:rPr lang="en-US" sz="2400" b="1" dirty="0">
                <a:latin typeface="+mn-lt"/>
              </a:rPr>
              <a:t>:</a:t>
            </a:r>
            <a:r>
              <a:rPr lang="en-US" sz="2400" dirty="0">
                <a:latin typeface="+mn-lt"/>
              </a:rPr>
              <a:t> Good idea! What shall we see?</a:t>
            </a:r>
          </a:p>
          <a:p>
            <a:r>
              <a:rPr lang="en-US" sz="2400" b="1" dirty="0">
                <a:latin typeface="+mn-lt"/>
              </a:rPr>
              <a:t>Mark: </a:t>
            </a:r>
            <a:r>
              <a:rPr lang="en-US" sz="2400" dirty="0">
                <a:latin typeface="+mn-lt"/>
              </a:rPr>
              <a:t>A Nightmare is on at Sao Mai Cinema tonight.</a:t>
            </a:r>
          </a:p>
          <a:p>
            <a:r>
              <a:rPr lang="en-US" sz="2400" b="1" dirty="0" err="1">
                <a:latin typeface="+mn-lt"/>
              </a:rPr>
              <a:t>Mi</a:t>
            </a:r>
            <a:r>
              <a:rPr lang="en-US" sz="2400" b="1" dirty="0">
                <a:latin typeface="+mn-lt"/>
              </a:rPr>
              <a:t>:</a:t>
            </a:r>
            <a:r>
              <a:rPr lang="en-US" sz="2400" dirty="0">
                <a:latin typeface="+mn-lt"/>
              </a:rPr>
              <a:t> Is it a fantasy?</a:t>
            </a:r>
          </a:p>
          <a:p>
            <a:r>
              <a:rPr lang="en-US" sz="2400" b="1" dirty="0">
                <a:latin typeface="+mn-lt"/>
              </a:rPr>
              <a:t>Mark:</a:t>
            </a:r>
            <a:r>
              <a:rPr lang="en-US" sz="2400" dirty="0">
                <a:latin typeface="+mn-lt"/>
              </a:rPr>
              <a:t> No, it's a horror film.</a:t>
            </a:r>
          </a:p>
          <a:p>
            <a:r>
              <a:rPr lang="en-US" sz="2400" b="1" dirty="0" err="1">
                <a:latin typeface="+mn-lt"/>
              </a:rPr>
              <a:t>Mi</a:t>
            </a:r>
            <a:r>
              <a:rPr lang="en-US" sz="2400" b="1" dirty="0">
                <a:latin typeface="+mn-lt"/>
              </a:rPr>
              <a:t>:</a:t>
            </a:r>
            <a:r>
              <a:rPr lang="en-US" sz="2400" dirty="0">
                <a:latin typeface="+mn-lt"/>
              </a:rPr>
              <a:t> That's too scary for me. Look! An Old Pier is on at Town Cinema. It's a documentary.</a:t>
            </a:r>
          </a:p>
          <a:p>
            <a:r>
              <a:rPr lang="en-US" sz="2400" b="1" dirty="0">
                <a:latin typeface="+mn-lt"/>
              </a:rPr>
              <a:t>Mark:</a:t>
            </a:r>
            <a:r>
              <a:rPr lang="en-US" sz="2400" dirty="0">
                <a:latin typeface="+mn-lt"/>
              </a:rPr>
              <a:t> I don't really like documentaries. They're often boring. What about Our Holiday?</a:t>
            </a:r>
          </a:p>
          <a:p>
            <a:r>
              <a:rPr lang="en-US" sz="2400" b="1" dirty="0" err="1">
                <a:latin typeface="+mn-lt"/>
              </a:rPr>
              <a:t>Mi</a:t>
            </a:r>
            <a:r>
              <a:rPr lang="en-US" sz="2400" b="1" dirty="0">
                <a:latin typeface="+mn-lt"/>
              </a:rPr>
              <a:t>:</a:t>
            </a:r>
            <a:r>
              <a:rPr lang="en-US" sz="2400" dirty="0">
                <a:latin typeface="+mn-lt"/>
              </a:rPr>
              <a:t> What kind of film is it?</a:t>
            </a:r>
          </a:p>
          <a:p>
            <a:r>
              <a:rPr lang="en-US" sz="2400" b="1" dirty="0">
                <a:latin typeface="+mn-lt"/>
              </a:rPr>
              <a:t>Mark:</a:t>
            </a:r>
            <a:r>
              <a:rPr lang="en-US" sz="2400" dirty="0">
                <a:latin typeface="+mn-lt"/>
              </a:rPr>
              <a:t> It's a comedy. </a:t>
            </a:r>
          </a:p>
          <a:p>
            <a:r>
              <a:rPr lang="en-US" sz="2400" b="1" dirty="0" err="1">
                <a:latin typeface="+mn-lt"/>
              </a:rPr>
              <a:t>Mi</a:t>
            </a:r>
            <a:r>
              <a:rPr lang="en-US" sz="2400" b="1" dirty="0">
                <a:latin typeface="+mn-lt"/>
              </a:rPr>
              <a:t>:</a:t>
            </a:r>
            <a:r>
              <a:rPr lang="en-US" sz="2400" dirty="0">
                <a:latin typeface="+mn-lt"/>
              </a:rPr>
              <a:t> And who stars in it?</a:t>
            </a:r>
          </a:p>
          <a:p>
            <a:r>
              <a:rPr lang="en-US" sz="2400" b="1" dirty="0">
                <a:latin typeface="+mn-lt"/>
              </a:rPr>
              <a:t>Mark:</a:t>
            </a:r>
            <a:r>
              <a:rPr lang="en-US" sz="2400" dirty="0">
                <a:latin typeface="+mn-lt"/>
              </a:rPr>
              <a:t> Kate Harrison and Lily Collins.</a:t>
            </a:r>
          </a:p>
          <a:p>
            <a:r>
              <a:rPr lang="en-US" sz="2400" b="1" dirty="0" err="1">
                <a:latin typeface="+mn-lt"/>
              </a:rPr>
              <a:t>Mi</a:t>
            </a:r>
            <a:r>
              <a:rPr lang="en-US" sz="2400" b="1" dirty="0">
                <a:latin typeface="+mn-lt"/>
              </a:rPr>
              <a:t>:</a:t>
            </a:r>
            <a:r>
              <a:rPr lang="en-US" sz="2400" dirty="0">
                <a:latin typeface="+mn-lt"/>
              </a:rPr>
              <a:t> Um, they're pretty good. What's it about? </a:t>
            </a:r>
          </a:p>
          <a:p>
            <a:r>
              <a:rPr lang="en-US" sz="2400" b="1" dirty="0">
                <a:latin typeface="+mn-lt"/>
              </a:rPr>
              <a:t>Mark:</a:t>
            </a:r>
            <a:r>
              <a:rPr lang="en-US" sz="2400" dirty="0">
                <a:latin typeface="+mn-lt"/>
              </a:rPr>
              <a:t> It's about two women living in different countries and they decide to exchange houses.</a:t>
            </a:r>
          </a:p>
          <a:p>
            <a:r>
              <a:rPr lang="en-US" sz="2400" b="1" dirty="0" err="1">
                <a:latin typeface="+mn-lt"/>
              </a:rPr>
              <a:t>Mi</a:t>
            </a:r>
            <a:r>
              <a:rPr lang="en-US" sz="2400" b="1" dirty="0">
                <a:latin typeface="+mn-lt"/>
              </a:rPr>
              <a:t>:</a:t>
            </a:r>
            <a:r>
              <a:rPr lang="en-US" sz="2400" dirty="0">
                <a:latin typeface="+mn-lt"/>
              </a:rPr>
              <a:t> What are the reviews like? </a:t>
            </a:r>
          </a:p>
          <a:p>
            <a:r>
              <a:rPr lang="en-US" sz="2400" b="1" dirty="0">
                <a:latin typeface="+mn-lt"/>
              </a:rPr>
              <a:t>Mark:</a:t>
            </a:r>
            <a:r>
              <a:rPr lang="en-US" sz="2400" dirty="0">
                <a:latin typeface="+mn-lt"/>
              </a:rPr>
              <a:t> Well, although a few people say it's a bit silly, most say it's funny and interesting. </a:t>
            </a:r>
          </a:p>
          <a:p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pic>
        <p:nvPicPr>
          <p:cNvPr id="2" name="e7 unit 8 gett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81062" y="36989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0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/>
          <p:nvPr/>
        </p:nvSpPr>
        <p:spPr>
          <a:xfrm>
            <a:off x="1131588" y="1225557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265" name="Google Shape;265;p16"/>
          <p:cNvSpPr/>
          <p:nvPr/>
        </p:nvSpPr>
        <p:spPr>
          <a:xfrm>
            <a:off x="576197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6"/>
          <p:cNvSpPr txBox="1"/>
          <p:nvPr/>
        </p:nvSpPr>
        <p:spPr>
          <a:xfrm>
            <a:off x="628982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67" name="Google Shape;26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8156" y="2265556"/>
            <a:ext cx="596265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"/>
          <p:cNvSpPr txBox="1"/>
          <p:nvPr/>
        </p:nvSpPr>
        <p:spPr>
          <a:xfrm>
            <a:off x="1172112" y="1188331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79" name="Google Shape;27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7"/>
          <p:cNvSpPr/>
          <p:nvPr/>
        </p:nvSpPr>
        <p:spPr>
          <a:xfrm>
            <a:off x="731521" y="2179191"/>
            <a:ext cx="710778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does Mark suggest doing tonight?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Watching a TV show.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Watching a film.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Staying at home.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82" name="Google Shape;282;p17"/>
          <p:cNvSpPr/>
          <p:nvPr/>
        </p:nvSpPr>
        <p:spPr>
          <a:xfrm>
            <a:off x="731521" y="5103068"/>
            <a:ext cx="6309280" cy="131542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Mark: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go to the cinema tonight!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Hoa: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idea! What shall we see?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283" name="Google Shape;283;p17"/>
          <p:cNvCxnSpPr/>
          <p:nvPr/>
        </p:nvCxnSpPr>
        <p:spPr>
          <a:xfrm rot="10800000" flipH="1">
            <a:off x="1892830" y="5608424"/>
            <a:ext cx="4727100" cy="10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4" name="Google Shape;284;p17"/>
          <p:cNvSpPr/>
          <p:nvPr/>
        </p:nvSpPr>
        <p:spPr>
          <a:xfrm>
            <a:off x="676106" y="3502328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5649" y="1978726"/>
            <a:ext cx="4038015" cy="4344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"/>
          <p:cNvSpPr txBox="1"/>
          <p:nvPr/>
        </p:nvSpPr>
        <p:spPr>
          <a:xfrm>
            <a:off x="1131589" y="1188331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292" name="Google Shape;292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94" name="Google Shape;29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8"/>
          <p:cNvSpPr/>
          <p:nvPr/>
        </p:nvSpPr>
        <p:spPr>
          <a:xfrm>
            <a:off x="279853" y="4734482"/>
            <a:ext cx="7734609" cy="1815882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Hoa: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too frightening for me. Look!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Old Pier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on at the Town Cinema. It’s a documentary.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Mark: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don’t really like documentaries. They’re often boring. What about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Holiday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/>
          </a:p>
        </p:txBody>
      </p:sp>
      <p:sp>
        <p:nvSpPr>
          <p:cNvPr id="297" name="Google Shape;297;p18"/>
          <p:cNvSpPr/>
          <p:nvPr/>
        </p:nvSpPr>
        <p:spPr>
          <a:xfrm>
            <a:off x="628966" y="2845623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8"/>
          <p:cNvSpPr/>
          <p:nvPr/>
        </p:nvSpPr>
        <p:spPr>
          <a:xfrm>
            <a:off x="628986" y="2109913"/>
            <a:ext cx="81765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doesn’t Mark want to see An Old Pier?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doesn’t like that type of film.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It’s not on at a convenient time.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saw it last week.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299" name="Google Shape;299;p18"/>
          <p:cNvCxnSpPr/>
          <p:nvPr/>
        </p:nvCxnSpPr>
        <p:spPr>
          <a:xfrm rot="10800000" flipH="1">
            <a:off x="1347009" y="6043613"/>
            <a:ext cx="4677554" cy="1246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0" name="Google Shape;30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7854" y="2424836"/>
            <a:ext cx="3764127" cy="2306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"/>
          <p:cNvSpPr txBox="1"/>
          <p:nvPr/>
        </p:nvSpPr>
        <p:spPr>
          <a:xfrm>
            <a:off x="1131589" y="1200526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307" name="Google Shape;307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09" name="Google Shape;30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9"/>
          <p:cNvSpPr/>
          <p:nvPr/>
        </p:nvSpPr>
        <p:spPr>
          <a:xfrm>
            <a:off x="628983" y="2199539"/>
            <a:ext cx="6126493" cy="325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</a:t>
            </a: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“reviews”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conversation mostly means </a:t>
            </a:r>
            <a:r>
              <a:rPr lang="en-US" sz="28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people’s opinions about the film</a:t>
            </a:r>
            <a:b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interesting scenes in the film</a:t>
            </a:r>
            <a:b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people don’t like about the film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12" name="Google Shape;31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2076" y="1896217"/>
            <a:ext cx="3678354" cy="3863818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9"/>
          <p:cNvSpPr/>
          <p:nvPr/>
        </p:nvSpPr>
        <p:spPr>
          <a:xfrm>
            <a:off x="604737" y="3550369"/>
            <a:ext cx="445500" cy="467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"/>
          <p:cNvSpPr txBox="1"/>
          <p:nvPr/>
        </p:nvSpPr>
        <p:spPr>
          <a:xfrm>
            <a:off x="1172112" y="1188331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320" name="Google Shape;320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22" name="Google Shape;32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0"/>
          <p:cNvSpPr/>
          <p:nvPr/>
        </p:nvSpPr>
        <p:spPr>
          <a:xfrm>
            <a:off x="449682" y="5201035"/>
            <a:ext cx="6530981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Hoa: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reviews like?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Mark: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Well, although a few people say it’s a bit silly, most say it’s funny and interesting. </a:t>
            </a:r>
            <a:endParaRPr/>
          </a:p>
        </p:txBody>
      </p:sp>
      <p:cxnSp>
        <p:nvCxnSpPr>
          <p:cNvPr id="325" name="Google Shape;325;p20"/>
          <p:cNvCxnSpPr/>
          <p:nvPr/>
        </p:nvCxnSpPr>
        <p:spPr>
          <a:xfrm>
            <a:off x="1708150" y="6535739"/>
            <a:ext cx="4973638" cy="793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6" name="Google Shape;326;p20"/>
          <p:cNvSpPr/>
          <p:nvPr/>
        </p:nvSpPr>
        <p:spPr>
          <a:xfrm>
            <a:off x="449682" y="4173977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0"/>
          <p:cNvSpPr/>
          <p:nvPr/>
        </p:nvSpPr>
        <p:spPr>
          <a:xfrm>
            <a:off x="487067" y="2172449"/>
            <a:ext cx="67809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people think of Our Holiday?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Everyone likes it.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one likes it.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people like it.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28" name="Google Shape;32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9594" y="2375945"/>
            <a:ext cx="4579862" cy="2809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37" name="Google Shape;33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" name="Google Shape;339;p21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34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1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9" name="Google Shape;359;p21"/>
          <p:cNvSpPr/>
          <p:nvPr/>
        </p:nvSpPr>
        <p:spPr>
          <a:xfrm>
            <a:off x="723798" y="2540120"/>
            <a:ext cx="437230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introduce more types of films.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2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68" name="Google Shape;36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2"/>
          <p:cNvSpPr txBox="1"/>
          <p:nvPr/>
        </p:nvSpPr>
        <p:spPr>
          <a:xfrm>
            <a:off x="687185" y="2172393"/>
            <a:ext cx="48103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2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2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3" name="Google Shape;373;p22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374" name="Google Shape;374;p22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2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2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2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2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2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2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2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22"/>
          <p:cNvSpPr/>
          <p:nvPr/>
        </p:nvSpPr>
        <p:spPr>
          <a:xfrm>
            <a:off x="576198" y="4060593"/>
            <a:ext cx="4967584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film that tries to make the audience laugh is a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………………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3441174" y="2532546"/>
            <a:ext cx="56363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Let’s go to the cinema tonight!</a:t>
            </a:r>
            <a:endParaRPr sz="32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534650" y="237700"/>
            <a:ext cx="1428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72567" y="3117321"/>
            <a:ext cx="5020836" cy="3665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3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402" name="Google Shape;40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3"/>
          <p:cNvSpPr txBox="1"/>
          <p:nvPr/>
        </p:nvSpPr>
        <p:spPr>
          <a:xfrm>
            <a:off x="687185" y="2172393"/>
            <a:ext cx="47769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3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3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7" name="Google Shape;407;p23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408" name="Google Shape;408;p23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3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3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3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3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7" name="Google Shape;427;p23"/>
          <p:cNvSpPr/>
          <p:nvPr/>
        </p:nvSpPr>
        <p:spPr>
          <a:xfrm>
            <a:off x="487067" y="4060593"/>
            <a:ext cx="5670176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is based only on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imagination, not on real facts, is a ……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4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2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436" name="Google Shape;43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4"/>
          <p:cNvSpPr txBox="1"/>
          <p:nvPr/>
        </p:nvSpPr>
        <p:spPr>
          <a:xfrm>
            <a:off x="687185" y="2172393"/>
            <a:ext cx="47769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4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4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24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442" name="Google Shape;442;p24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4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4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4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4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4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4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4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1" name="Google Shape;461;p24"/>
          <p:cNvSpPr/>
          <p:nvPr/>
        </p:nvSpPr>
        <p:spPr>
          <a:xfrm>
            <a:off x="576198" y="4012101"/>
            <a:ext cx="5161547" cy="131818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shows real life events or stories is a ……………..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5"/>
          <p:cNvSpPr txBox="1"/>
          <p:nvPr/>
        </p:nvSpPr>
        <p:spPr>
          <a:xfrm>
            <a:off x="1131589" y="1196940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470" name="Google Shape;47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2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5"/>
          <p:cNvSpPr txBox="1"/>
          <p:nvPr/>
        </p:nvSpPr>
        <p:spPr>
          <a:xfrm>
            <a:off x="687185" y="2172393"/>
            <a:ext cx="47434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5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5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5" name="Google Shape;475;p25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476" name="Google Shape;476;p25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5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5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5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5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5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5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5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5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5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25"/>
          <p:cNvSpPr/>
          <p:nvPr/>
        </p:nvSpPr>
        <p:spPr>
          <a:xfrm>
            <a:off x="576198" y="4060593"/>
            <a:ext cx="5161547" cy="131818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is set in the future, often about science, is a …………..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6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504" name="Google Shape;50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2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 txBox="1"/>
          <p:nvPr/>
        </p:nvSpPr>
        <p:spPr>
          <a:xfrm>
            <a:off x="687185" y="2172393"/>
            <a:ext cx="46207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26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26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9" name="Google Shape;509;p26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510" name="Google Shape;510;p26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6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6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6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6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6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6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6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6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9" name="Google Shape;529;p26"/>
          <p:cNvSpPr/>
          <p:nvPr/>
        </p:nvSpPr>
        <p:spPr>
          <a:xfrm>
            <a:off x="576198" y="4060593"/>
            <a:ext cx="5558665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in which strange and frightening things happen is a ………..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7"/>
          <p:cNvSpPr txBox="1"/>
          <p:nvPr/>
        </p:nvSpPr>
        <p:spPr>
          <a:xfrm>
            <a:off x="1131589" y="1285868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following sentences with the words in the box.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538" name="Google Shape;53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2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1" name="Google Shape;541;p27"/>
          <p:cNvGrpSpPr/>
          <p:nvPr/>
        </p:nvGrpSpPr>
        <p:grpSpPr>
          <a:xfrm>
            <a:off x="5148754" y="2484332"/>
            <a:ext cx="6433783" cy="2613724"/>
            <a:chOff x="0" y="690755"/>
            <a:chExt cx="6433783" cy="2613724"/>
          </a:xfrm>
        </p:grpSpPr>
        <p:sp>
          <p:nvSpPr>
            <p:cNvPr id="542" name="Google Shape;542;p27"/>
            <p:cNvSpPr/>
            <p:nvPr/>
          </p:nvSpPr>
          <p:spPr>
            <a:xfrm>
              <a:off x="0" y="690755"/>
              <a:ext cx="2010557" cy="1206334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 txBox="1"/>
            <p:nvPr/>
          </p:nvSpPr>
          <p:spPr>
            <a:xfrm>
              <a:off x="0" y="69075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funny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2211613" y="690755"/>
              <a:ext cx="2010557" cy="1206334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 txBox="1"/>
            <p:nvPr/>
          </p:nvSpPr>
          <p:spPr>
            <a:xfrm>
              <a:off x="2211613" y="69075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boring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4423226" y="690755"/>
              <a:ext cx="2010557" cy="1206334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 txBox="1"/>
            <p:nvPr/>
          </p:nvSpPr>
          <p:spPr>
            <a:xfrm>
              <a:off x="4423226" y="69075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frightening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105806" y="2098145"/>
              <a:ext cx="2010557" cy="1206334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 txBox="1"/>
            <p:nvPr/>
          </p:nvSpPr>
          <p:spPr>
            <a:xfrm>
              <a:off x="1105806" y="209814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moving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3317419" y="2098145"/>
              <a:ext cx="2010557" cy="1206334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 txBox="1"/>
            <p:nvPr/>
          </p:nvSpPr>
          <p:spPr>
            <a:xfrm>
              <a:off x="3317419" y="209814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boring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8"/>
          <p:cNvSpPr txBox="1"/>
          <p:nvPr/>
        </p:nvSpPr>
        <p:spPr>
          <a:xfrm>
            <a:off x="1131589" y="1287084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following sentences with the words in the box.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2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560" name="Google Shape;56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2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2" name="Google Shape;562;p28"/>
          <p:cNvGrpSpPr/>
          <p:nvPr/>
        </p:nvGrpSpPr>
        <p:grpSpPr>
          <a:xfrm>
            <a:off x="1481472" y="1989970"/>
            <a:ext cx="9184720" cy="985527"/>
            <a:chOff x="289981" y="457"/>
            <a:chExt cx="9184720" cy="985527"/>
          </a:xfrm>
        </p:grpSpPr>
        <p:sp>
          <p:nvSpPr>
            <p:cNvPr id="563" name="Google Shape;563;p28"/>
            <p:cNvSpPr/>
            <p:nvPr/>
          </p:nvSpPr>
          <p:spPr>
            <a:xfrm>
              <a:off x="289981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8"/>
            <p:cNvSpPr txBox="1"/>
            <p:nvPr/>
          </p:nvSpPr>
          <p:spPr>
            <a:xfrm>
              <a:off x="289981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funny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8"/>
            <p:cNvSpPr/>
            <p:nvPr/>
          </p:nvSpPr>
          <p:spPr>
            <a:xfrm>
              <a:off x="2096781" y="457"/>
              <a:ext cx="1777661" cy="985527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8"/>
            <p:cNvSpPr txBox="1"/>
            <p:nvPr/>
          </p:nvSpPr>
          <p:spPr>
            <a:xfrm>
              <a:off x="2096781" y="457"/>
              <a:ext cx="1777661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interesting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8"/>
            <p:cNvSpPr/>
            <p:nvPr/>
          </p:nvSpPr>
          <p:spPr>
            <a:xfrm>
              <a:off x="4038697" y="457"/>
              <a:ext cx="1822404" cy="985527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8"/>
            <p:cNvSpPr txBox="1"/>
            <p:nvPr/>
          </p:nvSpPr>
          <p:spPr>
            <a:xfrm>
              <a:off x="4038697" y="457"/>
              <a:ext cx="1822404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frightening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6025356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8"/>
            <p:cNvSpPr txBox="1"/>
            <p:nvPr/>
          </p:nvSpPr>
          <p:spPr>
            <a:xfrm>
              <a:off x="6025356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moving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8"/>
            <p:cNvSpPr/>
            <p:nvPr/>
          </p:nvSpPr>
          <p:spPr>
            <a:xfrm>
              <a:off x="7832156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8"/>
            <p:cNvSpPr txBox="1"/>
            <p:nvPr/>
          </p:nvSpPr>
          <p:spPr>
            <a:xfrm>
              <a:off x="7832156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boring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3" name="Google Shape;573;p28"/>
          <p:cNvSpPr/>
          <p:nvPr/>
        </p:nvSpPr>
        <p:spPr>
          <a:xfrm>
            <a:off x="700038" y="3499718"/>
            <a:ext cx="11246866" cy="30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Going to the hospital can be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_________________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 child.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film was so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the audience couldn’t stop laughing.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people cried when they saw the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scenes of the film.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film last night was so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we fell asleep.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book is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got a lot of useful information from it.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74" name="Google Shape;574;p28"/>
          <p:cNvSpPr/>
          <p:nvPr/>
        </p:nvSpPr>
        <p:spPr>
          <a:xfrm>
            <a:off x="5367618" y="3458364"/>
            <a:ext cx="181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frightening</a:t>
            </a:r>
            <a:endParaRPr/>
          </a:p>
        </p:txBody>
      </p:sp>
      <p:sp>
        <p:nvSpPr>
          <p:cNvPr id="575" name="Google Shape;575;p28"/>
          <p:cNvSpPr/>
          <p:nvPr/>
        </p:nvSpPr>
        <p:spPr>
          <a:xfrm>
            <a:off x="3830202" y="4042016"/>
            <a:ext cx="1038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8"/>
          <p:cNvSpPr/>
          <p:nvPr/>
        </p:nvSpPr>
        <p:spPr>
          <a:xfrm>
            <a:off x="7041233" y="4641641"/>
            <a:ext cx="128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8"/>
          <p:cNvSpPr/>
          <p:nvPr/>
        </p:nvSpPr>
        <p:spPr>
          <a:xfrm>
            <a:off x="5230186" y="5239968"/>
            <a:ext cx="1148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boring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8"/>
          <p:cNvSpPr/>
          <p:nvPr/>
        </p:nvSpPr>
        <p:spPr>
          <a:xfrm>
            <a:off x="3000362" y="5836263"/>
            <a:ext cx="178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0"/>
          <p:cNvSpPr txBox="1"/>
          <p:nvPr/>
        </p:nvSpPr>
        <p:spPr>
          <a:xfrm>
            <a:off x="1183196" y="1188331"/>
            <a:ext cx="1019918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about a type of film. Use some of the adjectives in Task 4.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3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607" name="Google Shape;60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3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30"/>
          <p:cNvSpPr/>
          <p:nvPr/>
        </p:nvSpPr>
        <p:spPr>
          <a:xfrm>
            <a:off x="6096000" y="2675182"/>
            <a:ext cx="5713141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br>
              <a:rPr lang="en-US" sz="320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Do you like </a:t>
            </a: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documentaries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No, I don’t.</a:t>
            </a:r>
            <a:b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Why not?</a:t>
            </a:r>
            <a:b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I think they’re </a:t>
            </a: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boring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610" name="Google Shape;610;p30" descr="Free photo School Education Teaching Students Classroom - Max Pix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3195" y="2675182"/>
            <a:ext cx="4085415" cy="3420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2"/>
          <p:cNvSpPr txBox="1"/>
          <p:nvPr/>
        </p:nvSpPr>
        <p:spPr>
          <a:xfrm>
            <a:off x="1131589" y="1301135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3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3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642" name="Google Shape;64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3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4" name="Google Shape;644;p32"/>
          <p:cNvGrpSpPr/>
          <p:nvPr/>
        </p:nvGrpSpPr>
        <p:grpSpPr>
          <a:xfrm>
            <a:off x="1753230" y="2044670"/>
            <a:ext cx="8889370" cy="4262200"/>
            <a:chOff x="0" y="2485"/>
            <a:chExt cx="8889370" cy="4262200"/>
          </a:xfrm>
        </p:grpSpPr>
        <p:sp>
          <p:nvSpPr>
            <p:cNvPr id="645" name="Google Shape;645;p32"/>
            <p:cNvSpPr/>
            <p:nvPr/>
          </p:nvSpPr>
          <p:spPr>
            <a:xfrm>
              <a:off x="0" y="2300676"/>
              <a:ext cx="8889370" cy="1964009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 txBox="1"/>
            <p:nvPr/>
          </p:nvSpPr>
          <p:spPr>
            <a:xfrm>
              <a:off x="0" y="2300676"/>
              <a:ext cx="2666811" cy="1964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56025" rIns="256025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0" y="2485"/>
              <a:ext cx="8889370" cy="1964009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 txBox="1"/>
            <p:nvPr/>
          </p:nvSpPr>
          <p:spPr>
            <a:xfrm>
              <a:off x="0" y="2485"/>
              <a:ext cx="2666811" cy="1964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4475" tIns="284475" rIns="284475" bIns="284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of the unit</a:t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4436013" y="169576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 txBox="1"/>
            <p:nvPr/>
          </p:nvSpPr>
          <p:spPr>
            <a:xfrm>
              <a:off x="4484952" y="218515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FILMS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4060058" y="1840487"/>
              <a:ext cx="1629138" cy="668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652" name="Google Shape;652;p32"/>
            <p:cNvSpPr/>
            <p:nvPr/>
          </p:nvSpPr>
          <p:spPr>
            <a:xfrm>
              <a:off x="2806875" y="2508851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 txBox="1"/>
            <p:nvPr/>
          </p:nvSpPr>
          <p:spPr>
            <a:xfrm>
              <a:off x="2855814" y="2557790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689196" y="1840487"/>
              <a:ext cx="1629138" cy="668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655" name="Google Shape;655;p32"/>
            <p:cNvSpPr/>
            <p:nvPr/>
          </p:nvSpPr>
          <p:spPr>
            <a:xfrm>
              <a:off x="6065151" y="2508851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 txBox="1"/>
            <p:nvPr/>
          </p:nvSpPr>
          <p:spPr>
            <a:xfrm>
              <a:off x="6114090" y="2557790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Adjectives describing films</a:t>
              </a:r>
              <a:endParaRPr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3"/>
          <p:cNvSpPr txBox="1"/>
          <p:nvPr/>
        </p:nvSpPr>
        <p:spPr>
          <a:xfrm>
            <a:off x="1131589" y="1270357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665" name="Google Shape;66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3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33"/>
          <p:cNvSpPr txBox="1"/>
          <p:nvPr/>
        </p:nvSpPr>
        <p:spPr>
          <a:xfrm>
            <a:off x="1451956" y="2272146"/>
            <a:ext cx="7747462" cy="166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your favourite film.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at least 3 adjectives to describe it.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34"/>
          <p:cNvSpPr txBox="1"/>
          <p:nvPr/>
        </p:nvSpPr>
        <p:spPr>
          <a:xfrm>
            <a:off x="2875947" y="6085150"/>
            <a:ext cx="6553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 b="1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Fanpage: facebook.com/sachmem.vn/</a:t>
            </a:r>
            <a:endParaRPr sz="1800" b="1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971990" y="1451193"/>
            <a:ext cx="2854262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WARM-UP</a:t>
            </a:r>
            <a:endParaRPr sz="32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Chatting</a:t>
            </a:r>
            <a:endParaRPr sz="40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707" y="2469201"/>
            <a:ext cx="4918284" cy="368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902926" y="1526326"/>
            <a:ext cx="828907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⮚"/>
            </a:pPr>
            <a:r>
              <a:rPr lang="en-US" sz="36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did you do last night after finishing your homework?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⮚"/>
            </a:pPr>
            <a:r>
              <a:rPr lang="en-US" sz="36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you like watching film?</a:t>
            </a:r>
            <a:endParaRPr sz="360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 descr="Investigating Authentic Questions — Learning in Hand with Tony Vinc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259" y="1526326"/>
            <a:ext cx="3464924" cy="228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8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7919" y="1286357"/>
            <a:ext cx="7804782" cy="3902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/>
          <p:nvPr/>
        </p:nvSpPr>
        <p:spPr>
          <a:xfrm>
            <a:off x="864872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fantasy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4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1378085" y="407670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 viễn tưởng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2226221" y="3067425"/>
            <a:ext cx="23546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/ˈfæntəsi / </a:t>
            </a:r>
            <a:endParaRPr/>
          </a:p>
        </p:txBody>
      </p:sp>
      <p:pic>
        <p:nvPicPr>
          <p:cNvPr id="186" name="Google Shape;18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9" descr="Harry Potter and the Chamber of Secrets (film) | Books turn Movies Wikia |  Fand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4108" y="1293569"/>
            <a:ext cx="3226916" cy="484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/>
          <p:nvPr/>
        </p:nvSpPr>
        <p:spPr>
          <a:xfrm>
            <a:off x="970243" y="174800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horror film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4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/>
          <p:nvPr/>
        </p:nvSpPr>
        <p:spPr>
          <a:xfrm>
            <a:off x="1378084" y="4299734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 kinh dị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2115357" y="3252092"/>
            <a:ext cx="25763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/'hɒrə fɪlm/ </a:t>
            </a:r>
            <a:endParaRPr/>
          </a:p>
        </p:txBody>
      </p:sp>
      <p:pic>
        <p:nvPicPr>
          <p:cNvPr id="197" name="Google Shape;19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10" descr="Ghostface | Horror movies, Scream movie, Horror movie ic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0" y="1513177"/>
            <a:ext cx="3164117" cy="4746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/>
          <p:nvPr/>
        </p:nvSpPr>
        <p:spPr>
          <a:xfrm>
            <a:off x="787966" y="152464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documentary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4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/>
          <p:nvPr/>
        </p:nvSpPr>
        <p:spPr>
          <a:xfrm>
            <a:off x="971767" y="4015153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 tài liệu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1"/>
          <p:cNvSpPr/>
          <p:nvPr/>
        </p:nvSpPr>
        <p:spPr>
          <a:xfrm>
            <a:off x="1378085" y="2967875"/>
            <a:ext cx="34472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/dɒkjʊˈmentəri/ 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1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1" descr="The History of Documentary Film Making | DocumentaryTub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6488" y="2967875"/>
            <a:ext cx="6658072" cy="2663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 txBox="1"/>
          <p:nvPr/>
        </p:nvSpPr>
        <p:spPr>
          <a:xfrm>
            <a:off x="970243" y="152399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600"/>
              <a:buFont typeface="Arial"/>
              <a:buNone/>
            </a:pPr>
            <a:r>
              <a:rPr lang="en-US" sz="6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comedy 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54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2"/>
          <p:cNvSpPr/>
          <p:nvPr/>
        </p:nvSpPr>
        <p:spPr>
          <a:xfrm>
            <a:off x="1378085" y="394054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 hài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2"/>
          <p:cNvSpPr/>
          <p:nvPr/>
        </p:nvSpPr>
        <p:spPr>
          <a:xfrm>
            <a:off x="2274055" y="2968522"/>
            <a:ext cx="22589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/ˈkɒmədi/ </a:t>
            </a:r>
            <a:endParaRPr/>
          </a:p>
        </p:txBody>
      </p:sp>
      <p:pic>
        <p:nvPicPr>
          <p:cNvPr id="219" name="Google Shape;21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12" descr="Online Comedy Club cho Android - Tải về AP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6263" y="1523999"/>
            <a:ext cx="2982929" cy="48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1194</Words>
  <Application>Microsoft Office PowerPoint</Application>
  <PresentationFormat>Widescreen</PresentationFormat>
  <Paragraphs>233</Paragraphs>
  <Slides>29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Noto Sans Symbols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Van Sin</cp:lastModifiedBy>
  <cp:revision>3</cp:revision>
  <dcterms:created xsi:type="dcterms:W3CDTF">2020-12-09T02:04:09Z</dcterms:created>
  <dcterms:modified xsi:type="dcterms:W3CDTF">2023-08-06T15:34:54Z</dcterms:modified>
</cp:coreProperties>
</file>